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4" r:id="rId3"/>
    <p:sldId id="339" r:id="rId4"/>
    <p:sldId id="319" r:id="rId5"/>
    <p:sldId id="314" r:id="rId6"/>
    <p:sldId id="337" r:id="rId7"/>
    <p:sldId id="334" r:id="rId8"/>
    <p:sldId id="332" r:id="rId9"/>
    <p:sldId id="333" r:id="rId10"/>
    <p:sldId id="266" r:id="rId11"/>
    <p:sldId id="322" r:id="rId12"/>
    <p:sldId id="323" r:id="rId13"/>
    <p:sldId id="325" r:id="rId14"/>
    <p:sldId id="324" r:id="rId15"/>
    <p:sldId id="329" r:id="rId16"/>
    <p:sldId id="328" r:id="rId17"/>
    <p:sldId id="335" r:id="rId18"/>
    <p:sldId id="336" r:id="rId19"/>
    <p:sldId id="313" r:id="rId20"/>
    <p:sldId id="312" r:id="rId21"/>
  </p:sldIdLst>
  <p:sldSz cx="9144000" cy="6858000" type="screen4x3"/>
  <p:notesSz cx="6858000" cy="899795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200"/>
    <a:srgbClr val="95FF95"/>
    <a:srgbClr val="CCFF99"/>
    <a:srgbClr val="8EF298"/>
    <a:srgbClr val="3BFF3B"/>
    <a:srgbClr val="C7F9CC"/>
    <a:srgbClr val="E2F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 varScale="1">
        <p:scale>
          <a:sx n="52" d="100"/>
          <a:sy n="52" d="100"/>
        </p:scale>
        <p:origin x="52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S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48688"/>
            <a:ext cx="297180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48688"/>
            <a:ext cx="297180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F5C2ED-3862-4542-ABE8-C9E7CFFF2783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6310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74688"/>
            <a:ext cx="4497388" cy="3375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73550"/>
            <a:ext cx="5029200" cy="404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48688"/>
            <a:ext cx="297180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48688"/>
            <a:ext cx="297180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6893CE2-0561-4603-97E4-422F2D188053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0029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-4233" y="2438400"/>
            <a:ext cx="9148233" cy="1063229"/>
            <a:chOff x="-2" y="1536"/>
            <a:chExt cx="5762" cy="670"/>
          </a:xfrm>
        </p:grpSpPr>
        <p:grpSp>
          <p:nvGrpSpPr>
            <p:cNvPr id="30723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30724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1000" y="720"/>
                  </a:cxn>
                  <a:cxn ang="0">
                    <a:pos x="1000" y="0"/>
                  </a:cxn>
                  <a:cxn ang="0">
                    <a:pos x="0" y="0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0725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0726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0727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0728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0729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0730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0731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0732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0733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0734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0735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0736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0737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0738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0739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0740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/>
                <a:ahLst/>
                <a:cxnLst>
                  <a:cxn ang="0">
                    <a:pos x="0" y="624"/>
                  </a:cxn>
                  <a:cxn ang="0">
                    <a:pos x="291" y="625"/>
                  </a:cxn>
                  <a:cxn ang="0">
                    <a:pos x="291" y="6"/>
                  </a:cxn>
                  <a:cxn ang="0">
                    <a:pos x="0" y="0"/>
                  </a:cxn>
                  <a:cxn ang="0">
                    <a:pos x="0" y="624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0741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0742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</p:grpSp>
        <p:sp>
          <p:nvSpPr>
            <p:cNvPr id="30743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/>
              <a:ahLst/>
              <a:cxnLst>
                <a:cxn ang="0">
                  <a:pos x="0" y="196"/>
                </a:cxn>
                <a:cxn ang="0">
                  <a:pos x="5762" y="188"/>
                </a:cxn>
                <a:cxn ang="0">
                  <a:pos x="5762" y="4"/>
                </a:cxn>
                <a:cxn ang="0">
                  <a:pos x="0" y="0"/>
                </a:cxn>
                <a:cxn ang="0">
                  <a:pos x="0" y="196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 w="9525" cap="flat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30744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5761" y="0"/>
                </a:cxn>
                <a:cxn ang="0">
                  <a:pos x="5761" y="189"/>
                </a:cxn>
                <a:cxn ang="0">
                  <a:pos x="1" y="189"/>
                </a:cxn>
                <a:cxn ang="0">
                  <a:pos x="0" y="28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 w="952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</p:grpSp>
      <p:sp>
        <p:nvSpPr>
          <p:cNvPr id="3074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2633" y="-931485"/>
            <a:ext cx="7772400" cy="3416320"/>
          </a:xfrm>
        </p:spPr>
        <p:txBody>
          <a:bodyPr anchor="b">
            <a:spAutoFit/>
          </a:bodyPr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074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284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4000"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30747" name="Rectangle 27"/>
          <p:cNvSpPr>
            <a:spLocks noGrp="1" noChangeArrowheads="1"/>
          </p:cNvSpPr>
          <p:nvPr>
            <p:ph type="dt" sz="half" idx="2"/>
          </p:nvPr>
        </p:nvSpPr>
        <p:spPr>
          <a:xfrm>
            <a:off x="1166284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s-ES"/>
          </a:p>
        </p:txBody>
      </p:sp>
      <p:sp>
        <p:nvSpPr>
          <p:cNvPr id="30748" name="Rectangle 2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s-ES"/>
          </a:p>
        </p:txBody>
      </p:sp>
      <p:sp>
        <p:nvSpPr>
          <p:cNvPr id="30749" name="Rectangle 2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3E27EFF-6E9E-4E70-A00F-9D02BCE1210B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  <p:sndAc>
      <p:stSnd>
        <p:snd r:embed="rId1" name="camera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64EF0F-F310-4AA6-8B2F-313029324DC9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  <p:sndAc>
      <p:stSnd>
        <p:snd r:embed="rId1" name="camera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001934" y="457200"/>
            <a:ext cx="1943100" cy="5638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172634" y="457200"/>
            <a:ext cx="5626100" cy="56388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89344-0F17-476B-94B0-C2C39D151EC3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  <p:sndAc>
      <p:stSnd>
        <p:snd r:embed="rId1" name="camera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339435-E3A7-4F4E-9573-3D0A8A672609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  <p:sndAc>
      <p:stSnd>
        <p:snd r:embed="rId1" name="camera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1784" y="44065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1784" y="2906316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2DAC3-A262-4BC7-9823-F80E59A5B6F9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  <p:sndAc>
      <p:stSnd>
        <p:snd r:embed="rId1" name="camera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172633" y="1981200"/>
            <a:ext cx="3784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60433" y="1981200"/>
            <a:ext cx="3784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6B952-110C-41EC-A8C7-1D0C1D920A28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  <p:sndAc>
      <p:stSnd>
        <p:snd r:embed="rId1" name="camera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503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4716"/>
            <a:ext cx="4040717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5272"/>
            <a:ext cx="4040717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6085" y="1534716"/>
            <a:ext cx="4040716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6085" y="2175272"/>
            <a:ext cx="4040716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66AC3-3591-4C6E-A4FE-EADE318EFAC1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  <p:sndAc>
      <p:stSnd>
        <p:snd r:embed="rId1" name="camera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21C613-C635-4646-BF68-1F3406043D2E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  <p:sndAc>
      <p:stSnd>
        <p:snd r:embed="rId1" name="camera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E7B803-7F27-4A02-B83D-7905B7108FEA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  <p:sndAc>
      <p:stSnd>
        <p:snd r:embed="rId1" name="camera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2654"/>
            <a:ext cx="30077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1" y="272653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4703"/>
            <a:ext cx="30077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D2F3F-FC4A-4A02-9B69-FA474E639F79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  <p:sndAc>
      <p:stSnd>
        <p:snd r:embed="rId1" name="camera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817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817" y="61317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817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E5720F-E256-4A49-B662-A1BA71C0182F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  <p:sndAc>
      <p:stSnd>
        <p:snd r:embed="rId1" name="camera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7F9CC"/>
            </a:gs>
            <a:gs pos="100000">
              <a:srgbClr val="CCFF99"/>
            </a:gs>
          </a:gsLst>
          <a:lin ang="270000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1" y="-4763"/>
            <a:ext cx="1064684" cy="6858000"/>
            <a:chOff x="0" y="-3"/>
            <a:chExt cx="670" cy="4320"/>
          </a:xfrm>
        </p:grpSpPr>
        <p:grpSp>
          <p:nvGrpSpPr>
            <p:cNvPr id="29699" name="Group 3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29700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1000" y="720"/>
                  </a:cxn>
                  <a:cxn ang="0">
                    <a:pos x="1000" y="0"/>
                  </a:cxn>
                  <a:cxn ang="0">
                    <a:pos x="0" y="0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9701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9702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9703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9704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9705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9706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9707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9708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9709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9710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9711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9712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9713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9714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9715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9716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/>
                <a:ahLst/>
                <a:cxnLst>
                  <a:cxn ang="0">
                    <a:pos x="0" y="624"/>
                  </a:cxn>
                  <a:cxn ang="0">
                    <a:pos x="291" y="625"/>
                  </a:cxn>
                  <a:cxn ang="0">
                    <a:pos x="291" y="6"/>
                  </a:cxn>
                  <a:cxn ang="0">
                    <a:pos x="0" y="0"/>
                  </a:cxn>
                  <a:cxn ang="0">
                    <a:pos x="0" y="624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9717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9718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</p:grpSp>
        <p:sp>
          <p:nvSpPr>
            <p:cNvPr id="29719" name="Freeform 23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/>
              <a:ahLst/>
              <a:cxnLst>
                <a:cxn ang="0">
                  <a:pos x="0" y="196"/>
                </a:cxn>
                <a:cxn ang="0">
                  <a:pos x="5762" y="188"/>
                </a:cxn>
                <a:cxn ang="0">
                  <a:pos x="5762" y="4"/>
                </a:cxn>
                <a:cxn ang="0">
                  <a:pos x="0" y="0"/>
                </a:cxn>
                <a:cxn ang="0">
                  <a:pos x="0" y="196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 w="9525" cap="flat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9720" name="Freeform 24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5761" y="0"/>
                </a:cxn>
                <a:cxn ang="0">
                  <a:pos x="5761" y="189"/>
                </a:cxn>
                <a:cxn ang="0">
                  <a:pos x="1" y="189"/>
                </a:cxn>
                <a:cxn ang="0">
                  <a:pos x="0" y="28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</p:grpSp>
      <p:sp>
        <p:nvSpPr>
          <p:cNvPr id="29721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172633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29722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2633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9723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2633" y="626626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29724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2972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fld id="{52B28E70-1AF6-4831-BA77-6E2F19F9C030}" type="slidenum">
              <a:rPr lang="es-ES"/>
              <a:pPr/>
              <a:t>‹Nº›</a:t>
            </a:fld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>
    <p:random/>
    <p:sndAc>
      <p:stSnd>
        <p:snd r:embed="rId13" name="camera.wav"/>
      </p:stSnd>
    </p:sndAc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6.e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596348" y="728869"/>
            <a:ext cx="7864084" cy="175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8" tIns="45714" rIns="91428" bIns="45714">
            <a:spAutoFit/>
          </a:bodyPr>
          <a:lstStyle/>
          <a:p>
            <a:pPr algn="just"/>
            <a:r>
              <a:rPr lang="es-MX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TAJPIANIJ. UNA EXPERIENCIA DE EDUCACIÓN DONDE SE APRENDE A SER FELIZ. </a:t>
            </a:r>
            <a:endParaRPr lang="es-ES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2123728" y="5262311"/>
            <a:ext cx="6623720" cy="83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8" tIns="45714" rIns="91428" bIns="45714">
            <a:spAutoFit/>
          </a:bodyPr>
          <a:lstStyle/>
          <a:p>
            <a:pPr algn="r"/>
            <a:r>
              <a:rPr lang="es-MX" sz="32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PRESENTACIÓN:</a:t>
            </a:r>
          </a:p>
          <a:p>
            <a:pPr algn="r"/>
            <a:r>
              <a:rPr lang="es-ES" sz="32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Ignacio Rivadeneyra Pasquel.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175448" y="3772196"/>
            <a:ext cx="4572000" cy="156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8" tIns="45714" rIns="91428" bIns="45714">
            <a:spAutoFit/>
          </a:bodyPr>
          <a:lstStyle/>
          <a:p>
            <a:pPr algn="just"/>
            <a:r>
              <a:rPr lang="es-MX" sz="32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COLECTIVO TAJPIANIJ. CUETZALAN, PUEBLA.  </a:t>
            </a:r>
          </a:p>
          <a:p>
            <a:pPr algn="just"/>
            <a:endParaRPr lang="es-MX" sz="3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>
    <p:random/>
    <p:sndAc>
      <p:stSnd>
        <p:snd r:embed="rId2" name="camera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615601" y="1905506"/>
            <a:ext cx="6984776" cy="3785652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LECTURA Y PREGUNTAS A LA LECTURA. DESARROLLA TRABAJO EN EQUIPO.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MX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DIBUJAR.  DESARROLLA HABILIDADES DE IMAGEN.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MX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EXPONER DE CONCLUSIONES QUE REFUERZA EL DESARROLLO HABILIDADES SOCIALES.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EXPONE EN NAHUAT. DESARROLLA IDENTIDAD INDÍGENA.  </a:t>
            </a:r>
          </a:p>
        </p:txBody>
      </p:sp>
      <p:sp>
        <p:nvSpPr>
          <p:cNvPr id="3" name="Flecha derecha 2"/>
          <p:cNvSpPr/>
          <p:nvPr/>
        </p:nvSpPr>
        <p:spPr>
          <a:xfrm>
            <a:off x="1691680" y="476672"/>
            <a:ext cx="936104" cy="576064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3059832" y="476672"/>
            <a:ext cx="4096314" cy="461665"/>
          </a:xfrm>
          <a:prstGeom prst="rect">
            <a:avLst/>
          </a:prstGeom>
          <a:noFill/>
          <a:ln>
            <a:solidFill>
              <a:srgbClr val="0032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</a:rPr>
              <a:t>METODOLOGÍA TAJPIANIJ </a:t>
            </a:r>
          </a:p>
        </p:txBody>
      </p:sp>
    </p:spTree>
    <p:extLst>
      <p:ext uri="{BB962C8B-B14F-4D97-AF65-F5344CB8AC3E}">
        <p14:creationId xmlns:p14="http://schemas.microsoft.com/office/powerpoint/2010/main" val="3886703814"/>
      </p:ext>
    </p:extLst>
  </p:cSld>
  <p:clrMapOvr>
    <a:masterClrMapping/>
  </p:clrMapOvr>
  <p:transition>
    <p:random/>
    <p:sndAc>
      <p:stSnd>
        <p:snd r:embed="rId2" name="camera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047890D-F1FC-4533-9018-094BE21DC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B803-7F27-4A02-B83D-7905B7108FEA}" type="slidenum">
              <a:rPr lang="es-ES" smtClean="0"/>
              <a:pPr/>
              <a:t>11</a:t>
            </a:fld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D8AC87D-E83A-48D6-8C16-1A3989AC8023}"/>
              </a:ext>
            </a:extLst>
          </p:cNvPr>
          <p:cNvSpPr/>
          <p:nvPr/>
        </p:nvSpPr>
        <p:spPr>
          <a:xfrm>
            <a:off x="2286000" y="1351508"/>
            <a:ext cx="5886400" cy="3046988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HACE INVESTIGACIÓN CON SU FAMILIA Y COMUNIDAD. DESARROLLA CONOCIMIENTOS INTERCULTURALES.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MX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TRABAJO COLECTIVO A FAVOR DE LA ESCUELA Y LA COMUNIDAD. DESAROLLA HABILIDADES SOCIALES Y DE TRABAJO COLECTIVO. </a:t>
            </a:r>
          </a:p>
        </p:txBody>
      </p:sp>
    </p:spTree>
    <p:extLst>
      <p:ext uri="{BB962C8B-B14F-4D97-AF65-F5344CB8AC3E}">
        <p14:creationId xmlns:p14="http://schemas.microsoft.com/office/powerpoint/2010/main" val="3836385491"/>
      </p:ext>
    </p:extLst>
  </p:cSld>
  <p:clrMapOvr>
    <a:masterClrMapping/>
  </p:clrMapOvr>
  <p:transition>
    <p:random/>
    <p:sndAc>
      <p:stSnd>
        <p:snd r:embed="rId2" name="camera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7DFE281-3302-41F8-B3FF-D342A1200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B803-7F27-4A02-B83D-7905B7108FEA}" type="slidenum">
              <a:rPr lang="es-ES" smtClean="0"/>
              <a:pPr/>
              <a:t>12</a:t>
            </a:fld>
            <a:endParaRPr lang="es-ES"/>
          </a:p>
        </p:txBody>
      </p:sp>
      <p:sp>
        <p:nvSpPr>
          <p:cNvPr id="3" name="1 Rectángulo">
            <a:extLst>
              <a:ext uri="{FF2B5EF4-FFF2-40B4-BE49-F238E27FC236}">
                <a16:creationId xmlns:a16="http://schemas.microsoft.com/office/drawing/2014/main" id="{843B64E9-BC46-41F3-B3C5-BEF7E55484CC}"/>
              </a:ext>
            </a:extLst>
          </p:cNvPr>
          <p:cNvSpPr/>
          <p:nvPr/>
        </p:nvSpPr>
        <p:spPr>
          <a:xfrm>
            <a:off x="1583668" y="260648"/>
            <a:ext cx="6984776" cy="830997"/>
          </a:xfrm>
          <a:prstGeom prst="rect">
            <a:avLst/>
          </a:prstGeom>
          <a:solidFill>
            <a:srgbClr val="CCFF9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LECTURA Y PREGUNTAS A LA LECTURA. DESARROLLA TRABAJO EN EQUIPO.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FE55D8F-8F0D-4B23-A916-321AA9AB6A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83" y="1284577"/>
            <a:ext cx="3466567" cy="25999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3D2986A-A981-43DA-A3AC-CE0A039D80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319" y="1871870"/>
            <a:ext cx="4657323" cy="349299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EBDACE2-D794-400F-BB4D-5838A7311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81" y="3884503"/>
            <a:ext cx="4001175" cy="300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90923"/>
      </p:ext>
    </p:extLst>
  </p:cSld>
  <p:clrMapOvr>
    <a:masterClrMapping/>
  </p:clrMapOvr>
  <p:transition>
    <p:random/>
    <p:sndAc>
      <p:stSnd>
        <p:snd r:embed="rId2" name="camera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6C37BF8-02B4-42E9-9A9B-18BA2B9F1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B803-7F27-4A02-B83D-7905B7108FEA}" type="slidenum">
              <a:rPr lang="es-ES" smtClean="0"/>
              <a:pPr/>
              <a:t>13</a:t>
            </a:fld>
            <a:endParaRPr lang="es-ES"/>
          </a:p>
        </p:txBody>
      </p:sp>
      <p:sp>
        <p:nvSpPr>
          <p:cNvPr id="3" name="1 Rectángulo">
            <a:extLst>
              <a:ext uri="{FF2B5EF4-FFF2-40B4-BE49-F238E27FC236}">
                <a16:creationId xmlns:a16="http://schemas.microsoft.com/office/drawing/2014/main" id="{6230D3CD-82A7-4930-AEF5-2695F8552BDB}"/>
              </a:ext>
            </a:extLst>
          </p:cNvPr>
          <p:cNvSpPr/>
          <p:nvPr/>
        </p:nvSpPr>
        <p:spPr>
          <a:xfrm>
            <a:off x="1403648" y="404664"/>
            <a:ext cx="6984776" cy="830997"/>
          </a:xfrm>
          <a:prstGeom prst="rect">
            <a:avLst/>
          </a:prstGeom>
          <a:solidFill>
            <a:srgbClr val="CCFF9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DIBUJAR DESARROLLO.  DESARROLLA HABILIDADES DE IMAGEN.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39C0ECF-2F21-44C3-9F7D-41A19D695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33" y="1530754"/>
            <a:ext cx="3222396" cy="241679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2C3F6FA-0AFC-430B-90A2-F2960E010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411" y="1326326"/>
            <a:ext cx="2507771" cy="188082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9E7345F-39F6-4D33-B396-C7333D8356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295" y="4402566"/>
            <a:ext cx="2461110" cy="184583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F4EE51F-61D4-4483-A4BC-92436F9169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13" y="4331492"/>
            <a:ext cx="2180784" cy="16355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222F391-1197-452F-B261-B5A65E155C4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00250" y="4242849"/>
            <a:ext cx="1415150" cy="20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37565"/>
      </p:ext>
    </p:extLst>
  </p:cSld>
  <p:clrMapOvr>
    <a:masterClrMapping/>
  </p:clrMapOvr>
  <p:transition>
    <p:random/>
    <p:sndAc>
      <p:stSnd>
        <p:snd r:embed="rId2" name="camera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000">
              <a:srgbClr val="C7F9CC"/>
            </a:gs>
            <a:gs pos="100000">
              <a:srgbClr val="CCFF99"/>
            </a:gs>
          </a:gsLst>
          <a:lin ang="270000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210DFAC-A105-401B-935E-B4C463AF5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B803-7F27-4A02-B83D-7905B7108FEA}" type="slidenum">
              <a:rPr lang="es-ES" smtClean="0"/>
              <a:pPr/>
              <a:t>14</a:t>
            </a:fld>
            <a:endParaRPr lang="es-ES"/>
          </a:p>
        </p:txBody>
      </p:sp>
      <p:sp>
        <p:nvSpPr>
          <p:cNvPr id="3" name="1 Rectángulo">
            <a:extLst>
              <a:ext uri="{FF2B5EF4-FFF2-40B4-BE49-F238E27FC236}">
                <a16:creationId xmlns:a16="http://schemas.microsoft.com/office/drawing/2014/main" id="{310CA41A-C17B-45DA-B080-DDB6B9D842DA}"/>
              </a:ext>
            </a:extLst>
          </p:cNvPr>
          <p:cNvSpPr/>
          <p:nvPr/>
        </p:nvSpPr>
        <p:spPr>
          <a:xfrm>
            <a:off x="1619672" y="548680"/>
            <a:ext cx="6984776" cy="1569660"/>
          </a:xfrm>
          <a:prstGeom prst="rect">
            <a:avLst/>
          </a:prstGeom>
          <a:solidFill>
            <a:srgbClr val="CCFF9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EXPONER DE CONCLUSIONES. DESARROLLA HABILIDADES SOCIALES.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EXPONE EN NAHUAT. DESARROLLA IDENTIDAD INDÍGENA. 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A1B4C6-7767-46E4-A129-DB7DBE055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420888"/>
            <a:ext cx="2431803" cy="182385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C51EA8B-2C2A-434D-904C-1D384B02DD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377161"/>
            <a:ext cx="3104585" cy="232843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6C3949-0FB0-4769-A25A-FFA4D072CC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33964" y="2988876"/>
            <a:ext cx="4157167" cy="29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30445"/>
      </p:ext>
    </p:extLst>
  </p:cSld>
  <p:clrMapOvr>
    <a:masterClrMapping/>
  </p:clrMapOvr>
  <p:transition>
    <p:random/>
    <p:sndAc>
      <p:stSnd>
        <p:snd r:embed="rId2" name="camera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047890D-F1FC-4533-9018-094BE21DC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B803-7F27-4A02-B83D-7905B7108FEA}" type="slidenum">
              <a:rPr lang="es-ES" smtClean="0"/>
              <a:pPr/>
              <a:t>15</a:t>
            </a:fld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D8AC87D-E83A-48D6-8C16-1A3989AC8023}"/>
              </a:ext>
            </a:extLst>
          </p:cNvPr>
          <p:cNvSpPr/>
          <p:nvPr/>
        </p:nvSpPr>
        <p:spPr>
          <a:xfrm>
            <a:off x="2049522" y="620688"/>
            <a:ext cx="588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HACE INVESTIGACIÓN CON SU FAMILIA Y COMUNIDAD. DESARROLLA CONOCIMIENTOS INTERCULTURALES.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E7BA72-67B1-485D-B280-674E0C709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130891"/>
            <a:ext cx="2176974" cy="2902632"/>
          </a:xfrm>
          <a:prstGeom prst="rect">
            <a:avLst/>
          </a:prstGeom>
        </p:spPr>
      </p:pic>
      <p:pic>
        <p:nvPicPr>
          <p:cNvPr id="6" name="Picture 2" descr="C:\Users\Invitado\Documents\2015\TAJPIANIJ15\vvgr\TALLER ZACATIPAN\P1210938.JPG">
            <a:extLst>
              <a:ext uri="{FF2B5EF4-FFF2-40B4-BE49-F238E27FC236}">
                <a16:creationId xmlns:a16="http://schemas.microsoft.com/office/drawing/2014/main" id="{F5832B5E-B540-440B-99AB-494D53FA2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251" y="3841829"/>
            <a:ext cx="3480387" cy="261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CFFFD30-9EBB-40F7-9288-3D1470042E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33" y="1821017"/>
            <a:ext cx="2379523" cy="317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95183"/>
      </p:ext>
    </p:extLst>
  </p:cSld>
  <p:clrMapOvr>
    <a:masterClrMapping/>
  </p:clrMapOvr>
  <p:transition>
    <p:random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047890D-F1FC-4533-9018-094BE21DC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B803-7F27-4A02-B83D-7905B7108FEA}" type="slidenum">
              <a:rPr lang="es-ES" smtClean="0"/>
              <a:pPr/>
              <a:t>16</a:t>
            </a:fld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D8AC87D-E83A-48D6-8C16-1A3989AC8023}"/>
              </a:ext>
            </a:extLst>
          </p:cNvPr>
          <p:cNvSpPr/>
          <p:nvPr/>
        </p:nvSpPr>
        <p:spPr>
          <a:xfrm>
            <a:off x="1979712" y="476672"/>
            <a:ext cx="5886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TRABAJO COLECTIVO A FAVOR DE LA ESCUELA Y LA COMUNIDAD. DESAROLLA HABILIDADES SOCIALES Y DE TRABAJO COLECTIVO. </a:t>
            </a:r>
          </a:p>
        </p:txBody>
      </p:sp>
      <p:pic>
        <p:nvPicPr>
          <p:cNvPr id="4" name="6 Imagen" descr="C:\Users\Nacho_Rivadeneyra\Documents\WINDOUS 8\TAJPIANIJ 2013-2014\TAJPIANIJ\diseño tajpianij\FOTOS\brigada limpieza tzinacapan\P1120585.JPG">
            <a:extLst>
              <a:ext uri="{FF2B5EF4-FFF2-40B4-BE49-F238E27FC236}">
                <a16:creationId xmlns:a16="http://schemas.microsoft.com/office/drawing/2014/main" id="{8A260436-D354-431D-A27B-0086094DC25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0" y="2780928"/>
            <a:ext cx="2941320" cy="234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C:\Users\Nacho_Rivadeneyra\Documents\WINDOUS 8\TAJPIANIJ 2013-2014\TAJPIANIJ\2a brigada\P1150205.JPG">
            <a:extLst>
              <a:ext uri="{FF2B5EF4-FFF2-40B4-BE49-F238E27FC236}">
                <a16:creationId xmlns:a16="http://schemas.microsoft.com/office/drawing/2014/main" id="{937EA83D-7618-4E40-ADAB-078430F3725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33312"/>
            <a:ext cx="3025298" cy="2357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509953"/>
      </p:ext>
    </p:extLst>
  </p:cSld>
  <p:clrMapOvr>
    <a:masterClrMapping/>
  </p:clrMapOvr>
  <p:transition>
    <p:random/>
    <p:sndAc>
      <p:stSnd>
        <p:snd r:embed="rId2" name="camera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1AE0E47-A59E-4507-B0C0-D3A2477B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B803-7F27-4A02-B83D-7905B7108FEA}" type="slidenum">
              <a:rPr lang="es-ES" smtClean="0"/>
              <a:pPr/>
              <a:t>17</a:t>
            </a:fld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4AA4D60-CD3C-43AB-98FC-914C52F3AC3E}"/>
              </a:ext>
            </a:extLst>
          </p:cNvPr>
          <p:cNvSpPr/>
          <p:nvPr/>
        </p:nvSpPr>
        <p:spPr>
          <a:xfrm>
            <a:off x="1475656" y="332656"/>
            <a:ext cx="684076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EVALUACIÓN 2016-2018. </a:t>
            </a:r>
          </a:p>
          <a:p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Qué aprendí del medio ambiente y territorio: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“Cómo cuidar la tierra… a conocer más plantas, a hacer composta…”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0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Igual temas como los animales y diferentes especies de plantas, además de la contaminación del suelo y el agua, aprendí sobre las plantas medicinales, aprendí sobre las especies del maíz.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MX" sz="1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“Yo aprendí a saber escuchar las opiniones de los demás, a no quedarme callada, a que todas las opiniones son importantes”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 socializarme con muchas personas… aportar tus opiniones y conocimientos”</a:t>
            </a:r>
          </a:p>
        </p:txBody>
      </p:sp>
    </p:spTree>
    <p:extLst>
      <p:ext uri="{BB962C8B-B14F-4D97-AF65-F5344CB8AC3E}">
        <p14:creationId xmlns:p14="http://schemas.microsoft.com/office/powerpoint/2010/main" val="335430675"/>
      </p:ext>
    </p:extLst>
  </p:cSld>
  <p:clrMapOvr>
    <a:masterClrMapping/>
  </p:clrMapOvr>
  <p:transition>
    <p:random/>
    <p:sndAc>
      <p:stSnd>
        <p:snd r:embed="rId2" name="camera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D392FB0-16A1-485C-80EB-AB134D1E7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B803-7F27-4A02-B83D-7905B7108FEA}" type="slidenum">
              <a:rPr lang="es-ES" smtClean="0"/>
              <a:pPr/>
              <a:t>18</a:t>
            </a:fld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9F1EAA8-C098-41D5-A020-8CC8B5072D7C}"/>
              </a:ext>
            </a:extLst>
          </p:cNvPr>
          <p:cNvSpPr/>
          <p:nvPr/>
        </p:nvSpPr>
        <p:spPr>
          <a:xfrm>
            <a:off x="1691680" y="980728"/>
            <a:ext cx="6840760" cy="4849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EVALUACIÓN 2016-2018.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reuniones han sido una de las mejores experiencias de mi vida, conocí a algunos amigos…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Aprendí michas cosas empezando a trabajar en equipo, coordinarme con mis compañeros, integrarme. 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Aquí he aprendido a convivir con más personas, a cuidar las flores, los animales, árboles, pero sobre todo a ser feliz.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Aquí me sentí incluida en todo, aprendí a querer a la naturaleza </a:t>
            </a:r>
          </a:p>
        </p:txBody>
      </p:sp>
    </p:spTree>
    <p:extLst>
      <p:ext uri="{BB962C8B-B14F-4D97-AF65-F5344CB8AC3E}">
        <p14:creationId xmlns:p14="http://schemas.microsoft.com/office/powerpoint/2010/main" val="3470960294"/>
      </p:ext>
    </p:extLst>
  </p:cSld>
  <p:clrMapOvr>
    <a:masterClrMapping/>
  </p:clrMapOvr>
  <p:transition>
    <p:random/>
    <p:sndAc>
      <p:stSnd>
        <p:snd r:embed="rId2" name="camera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4168">
              <a:srgbClr val="C8FAC5"/>
            </a:gs>
            <a:gs pos="80500">
              <a:srgbClr val="CBFEA3"/>
            </a:gs>
            <a:gs pos="0">
              <a:srgbClr val="C7F9CC"/>
            </a:gs>
            <a:gs pos="100000">
              <a:srgbClr val="CCFF99"/>
            </a:gs>
          </a:gsLst>
          <a:lin ang="270000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6"/>
          <p:cNvSpPr txBox="1"/>
          <p:nvPr/>
        </p:nvSpPr>
        <p:spPr>
          <a:xfrm>
            <a:off x="1619672" y="332656"/>
            <a:ext cx="6984776" cy="37856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RESULTADOS ESPERADOS: </a:t>
            </a:r>
          </a:p>
          <a:p>
            <a:endParaRPr lang="es-MX" dirty="0">
              <a:solidFill>
                <a:schemeClr val="bg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SEGURIDAD EN SÍ MISMO.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solidFill>
                <a:schemeClr val="bg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PARA TRABAJAR EL TEMA DE MEDIO AMBIENTE Y TERRITORIO.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solidFill>
                <a:schemeClr val="bg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ARRAIGO EN SU COMUNIDAD.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solidFill>
                <a:schemeClr val="bg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ACEPTACIÓN POR SU FAMILIA Y COMUNIDAD  </a:t>
            </a:r>
          </a:p>
        </p:txBody>
      </p:sp>
      <p:pic>
        <p:nvPicPr>
          <p:cNvPr id="9" name="Picture 2" descr="D:\WP_20150307_021.jpg">
            <a:extLst>
              <a:ext uri="{FF2B5EF4-FFF2-40B4-BE49-F238E27FC236}">
                <a16:creationId xmlns:a16="http://schemas.microsoft.com/office/drawing/2014/main" id="{5FCC2C8A-34AC-4FC4-A505-905E1D62C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444" y="4365104"/>
            <a:ext cx="3960440" cy="222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0822"/>
      </p:ext>
    </p:extLst>
  </p:cSld>
  <p:clrMapOvr>
    <a:masterClrMapping/>
  </p:clrMapOvr>
  <p:transition>
    <p:random/>
    <p:sndAc>
      <p:stSnd>
        <p:snd r:embed="rId2" name="camera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C:\Users\Nacho_Rivadeneyra\Documents\WINDOUS 8\TAJPIANIJ 2013-2014\TAJPIANIJ\logo tajpianij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61" y="4154305"/>
            <a:ext cx="3935930" cy="20899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Rectángulo"/>
          <p:cNvSpPr/>
          <p:nvPr/>
        </p:nvSpPr>
        <p:spPr>
          <a:xfrm>
            <a:off x="2051720" y="586775"/>
            <a:ext cx="6011867" cy="3046988"/>
          </a:xfrm>
          <a:prstGeom prst="rect">
            <a:avLst/>
          </a:prstGeom>
          <a:solidFill>
            <a:srgbClr val="CCFF9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MX" sz="3200" dirty="0">
                <a:solidFill>
                  <a:schemeClr val="bg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Tajpianij son un colectivo de Jóvenes indígenas de 10 bachilleratos del municipio de Cuetzalan que planean y accionan por el Medio Ambiente y el Territorio. </a:t>
            </a:r>
          </a:p>
        </p:txBody>
      </p:sp>
    </p:spTree>
    <p:extLst>
      <p:ext uri="{BB962C8B-B14F-4D97-AF65-F5344CB8AC3E}">
        <p14:creationId xmlns:p14="http://schemas.microsoft.com/office/powerpoint/2010/main" val="1607488784"/>
      </p:ext>
    </p:extLst>
  </p:cSld>
  <p:clrMapOvr>
    <a:masterClrMapping/>
  </p:clrMapOvr>
  <p:transition>
    <p:random/>
    <p:sndAc>
      <p:stSnd>
        <p:snd r:embed="rId2" name="camera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B803-7F27-4A02-B83D-7905B7108FEA}" type="slidenum">
              <a:rPr lang="es-ES" smtClean="0"/>
              <a:pPr/>
              <a:t>20</a:t>
            </a:fld>
            <a:endParaRPr lang="es-ES"/>
          </a:p>
        </p:txBody>
      </p:sp>
      <p:pic>
        <p:nvPicPr>
          <p:cNvPr id="2050" name="Picture 2" descr="D:\vvgr\6 presentación libro\P123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44282" y="1276198"/>
            <a:ext cx="5820139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923581"/>
      </p:ext>
    </p:extLst>
  </p:cSld>
  <p:clrMapOvr>
    <a:masterClrMapping/>
  </p:clrMapOvr>
  <p:transition>
    <p:random/>
    <p:sndAc>
      <p:stSnd>
        <p:snd r:embed="rId2" name="camera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1A75B68-0A8E-4619-AC86-BA3A37C68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B803-7F27-4A02-B83D-7905B7108FEA}" type="slidenum">
              <a:rPr lang="es-ES" smtClean="0"/>
              <a:pPr/>
              <a:t>3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910D33B-F80D-4B14-A398-9952F289AA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360" y="2655092"/>
            <a:ext cx="4932040" cy="369903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6E73A05-0CAB-4BF9-A332-54B9EC75F6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30909" y="159469"/>
            <a:ext cx="2630465" cy="328498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0690403-6FE7-4009-8550-3A4309013473}"/>
              </a:ext>
            </a:extLst>
          </p:cNvPr>
          <p:cNvSpPr txBox="1"/>
          <p:nvPr/>
        </p:nvSpPr>
        <p:spPr>
          <a:xfrm>
            <a:off x="5246204" y="836712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UNA PROPUESTA PARA LA PEDAGOGÍA TAJPIANIJ</a:t>
            </a:r>
          </a:p>
        </p:txBody>
      </p:sp>
    </p:spTree>
    <p:extLst>
      <p:ext uri="{BB962C8B-B14F-4D97-AF65-F5344CB8AC3E}">
        <p14:creationId xmlns:p14="http://schemas.microsoft.com/office/powerpoint/2010/main" val="965818291"/>
      </p:ext>
    </p:extLst>
  </p:cSld>
  <p:clrMapOvr>
    <a:masterClrMapping/>
  </p:clrMapOvr>
  <p:transition>
    <p:random/>
    <p:sndAc>
      <p:stSnd>
        <p:snd r:embed="rId2" name="camera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816013F-B8CC-4D76-B45D-F29728F0B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B803-7F27-4A02-B83D-7905B7108FEA}" type="slidenum">
              <a:rPr lang="es-ES" smtClean="0"/>
              <a:pPr/>
              <a:t>4</a:t>
            </a:fld>
            <a:endParaRPr lang="es-ES"/>
          </a:p>
        </p:txBody>
      </p:sp>
      <p:pic>
        <p:nvPicPr>
          <p:cNvPr id="3" name="5 Imagen" descr="F:\FOTOS\z_RESPALDO\tajpianij 214.215\caminata xocoyolo\para face\P1220303.JPG">
            <a:extLst>
              <a:ext uri="{FF2B5EF4-FFF2-40B4-BE49-F238E27FC236}">
                <a16:creationId xmlns:a16="http://schemas.microsoft.com/office/drawing/2014/main" id="{F4856CAC-4131-4269-897E-DBB6F45481E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637" y="1148643"/>
            <a:ext cx="2863291" cy="23994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EF3A1CA-53CC-476A-B7BD-D32E2D1781A1}"/>
              </a:ext>
            </a:extLst>
          </p:cNvPr>
          <p:cNvSpPr txBox="1"/>
          <p:nvPr/>
        </p:nvSpPr>
        <p:spPr>
          <a:xfrm>
            <a:off x="1691680" y="259020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TAJPIANIJ. LOS SUJETOS DE UNA EXPERIENCIA DE EDUCACIÓN.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BA55D13-F5E7-493C-92A7-5C4225E240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645" y="813519"/>
            <a:ext cx="3600402" cy="270030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59B2224-DE2A-4DA5-8A70-5F5B4CF267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60" y="3926160"/>
            <a:ext cx="3600400" cy="27003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382BF44-B64C-49C9-81E4-E4DD8A9352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82" y="4232073"/>
            <a:ext cx="3132349" cy="220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69161"/>
      </p:ext>
    </p:extLst>
  </p:cSld>
  <p:clrMapOvr>
    <a:masterClrMapping/>
  </p:clrMapOvr>
  <p:transition>
    <p:random/>
    <p:sndAc>
      <p:stSnd>
        <p:snd r:embed="rId2" name="camera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E13EF27-3C76-489C-B3E1-8EA048F8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B803-7F27-4A02-B83D-7905B7108FEA}" type="slidenum">
              <a:rPr lang="es-ES" smtClean="0"/>
              <a:pPr/>
              <a:t>5</a:t>
            </a:fld>
            <a:endParaRPr lang="es-ES"/>
          </a:p>
        </p:txBody>
      </p:sp>
      <p:pic>
        <p:nvPicPr>
          <p:cNvPr id="3" name="1 Imagen" descr="C:\Users\Nacho_Rivadeneyra\Documents\vvgr\1 cuetzalan\P1030184.JPG">
            <a:extLst>
              <a:ext uri="{FF2B5EF4-FFF2-40B4-BE49-F238E27FC236}">
                <a16:creationId xmlns:a16="http://schemas.microsoft.com/office/drawing/2014/main" id="{E6632D22-EAE6-4D63-8818-903591B8FF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2448272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26FB989-3E1B-4013-9E14-7D87B38856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92" y="404664"/>
            <a:ext cx="3924875" cy="327556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A376858-7AC2-44F4-9BC4-811603B37B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94789" y="2967087"/>
            <a:ext cx="2750383" cy="280323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FAEA27F-2A7C-4778-973A-DEF214077236}"/>
              </a:ext>
            </a:extLst>
          </p:cNvPr>
          <p:cNvSpPr txBox="1"/>
          <p:nvPr/>
        </p:nvSpPr>
        <p:spPr>
          <a:xfrm>
            <a:off x="5004048" y="4437112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UNA IDENTIDAD MASEUAL O INDÍGENA</a:t>
            </a:r>
          </a:p>
        </p:txBody>
      </p:sp>
    </p:spTree>
    <p:extLst>
      <p:ext uri="{BB962C8B-B14F-4D97-AF65-F5344CB8AC3E}">
        <p14:creationId xmlns:p14="http://schemas.microsoft.com/office/powerpoint/2010/main" val="2898535000"/>
      </p:ext>
    </p:extLst>
  </p:cSld>
  <p:clrMapOvr>
    <a:masterClrMapping/>
  </p:clrMapOvr>
  <p:transition>
    <p:random/>
    <p:sndAc>
      <p:stSnd>
        <p:snd r:embed="rId2" name="camera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B8BAE07-296B-4563-A458-2B3F83242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B803-7F27-4A02-B83D-7905B7108FEA}" type="slidenum">
              <a:rPr lang="es-ES" smtClean="0"/>
              <a:pPr/>
              <a:t>6</a:t>
            </a:fld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EDD66F-3DE8-4D99-88A3-56FF74A287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860" y="3778560"/>
            <a:ext cx="3131840" cy="234888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60697CD-2380-4080-9985-757850A003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99" y="476672"/>
            <a:ext cx="3767401" cy="282555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0A60099-885F-4532-8B7E-B10F138C93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60" y="3778560"/>
            <a:ext cx="3131840" cy="234888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E31395F-85AB-4988-A90C-E46E6949AA30}"/>
              </a:ext>
            </a:extLst>
          </p:cNvPr>
          <p:cNvSpPr txBox="1"/>
          <p:nvPr/>
        </p:nvSpPr>
        <p:spPr>
          <a:xfrm>
            <a:off x="1441996" y="1104617"/>
            <a:ext cx="2826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PREOCUPADOS POR EL MEDIO AMBIENTE Y TERRITORIO</a:t>
            </a:r>
          </a:p>
        </p:txBody>
      </p:sp>
    </p:spTree>
    <p:extLst>
      <p:ext uri="{BB962C8B-B14F-4D97-AF65-F5344CB8AC3E}">
        <p14:creationId xmlns:p14="http://schemas.microsoft.com/office/powerpoint/2010/main" val="2542758624"/>
      </p:ext>
    </p:extLst>
  </p:cSld>
  <p:clrMapOvr>
    <a:masterClrMapping/>
  </p:clrMapOvr>
  <p:transition>
    <p:random/>
    <p:sndAc>
      <p:stSnd>
        <p:snd r:embed="rId2" name="camera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735C303-57A2-499D-A26D-1D7387A4D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B803-7F27-4A02-B83D-7905B7108FEA}" type="slidenum">
              <a:rPr lang="es-ES" smtClean="0"/>
              <a:pPr/>
              <a:t>7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549339-81FF-4A1F-8797-B05B94B3CEDF}"/>
              </a:ext>
            </a:extLst>
          </p:cNvPr>
          <p:cNvSpPr txBox="1"/>
          <p:nvPr/>
        </p:nvSpPr>
        <p:spPr>
          <a:xfrm>
            <a:off x="1475656" y="94772"/>
            <a:ext cx="696293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 principales actividades son: </a:t>
            </a:r>
          </a:p>
          <a:p>
            <a:endParaRPr lang="es-MX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Reuniones mensuales con representantes de 10 bachilleratos que permite la definición de la organización y el diseño de tareas.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Talleres en los bachilleratos de Cuetzalan con temas de territorio, maíz, milpa y alimentación, defensa del territorio.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las y los Tajpianij en sus comunidades y escuelas realizando campañas de limpieza, reforestación, talleres a primarias y secundarias por el medio ambiente y calentamiento global, hortalizas y abonos. </a:t>
            </a:r>
          </a:p>
        </p:txBody>
      </p:sp>
    </p:spTree>
    <p:extLst>
      <p:ext uri="{BB962C8B-B14F-4D97-AF65-F5344CB8AC3E}">
        <p14:creationId xmlns:p14="http://schemas.microsoft.com/office/powerpoint/2010/main" val="3457923245"/>
      </p:ext>
    </p:extLst>
  </p:cSld>
  <p:clrMapOvr>
    <a:masterClrMapping/>
  </p:clrMapOvr>
  <p:transition>
    <p:random/>
    <p:sndAc>
      <p:stSnd>
        <p:snd r:embed="rId2" name="camera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2ADA40BF-B3F4-4060-B8B7-4E9CD7D7FB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485299"/>
              </p:ext>
            </p:extLst>
          </p:nvPr>
        </p:nvGraphicFramePr>
        <p:xfrm>
          <a:off x="2411760" y="2332436"/>
          <a:ext cx="587533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Acrobat Document" r:id="rId4" imgW="10534400" imgH="7286447" progId="AcroExch.Document.DC">
                  <p:embed/>
                </p:oleObj>
              </mc:Choice>
              <mc:Fallback>
                <p:oleObj name="Acrobat Document" r:id="rId4" imgW="10534400" imgH="728644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11760" y="2332436"/>
                        <a:ext cx="587533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108D7AA-14BC-411C-816F-979F2D55B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B803-7F27-4A02-B83D-7905B7108FEA}" type="slidenum">
              <a:rPr lang="es-ES" smtClean="0"/>
              <a:pPr/>
              <a:t>8</a:t>
            </a:fld>
            <a:endParaRPr lang="es-ES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938ECF34-4F3E-4958-98E0-5AB079B5BB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656414"/>
              </p:ext>
            </p:extLst>
          </p:nvPr>
        </p:nvGraphicFramePr>
        <p:xfrm>
          <a:off x="1835294" y="2356507"/>
          <a:ext cx="31400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Acrobat Document" r:id="rId6" imgW="5828911" imgH="7543536" progId="AcroExch.Document.DC">
                  <p:embed/>
                </p:oleObj>
              </mc:Choice>
              <mc:Fallback>
                <p:oleObj name="Acrobat Document" r:id="rId6" imgW="5828911" imgH="754353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35294" y="2356507"/>
                        <a:ext cx="314007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2FC0449B-C957-4C34-8C71-37FCEE34D7B3}"/>
              </a:ext>
            </a:extLst>
          </p:cNvPr>
          <p:cNvSpPr/>
          <p:nvPr/>
        </p:nvSpPr>
        <p:spPr>
          <a:xfrm>
            <a:off x="1907704" y="476672"/>
            <a:ext cx="6120680" cy="1483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Manual Protección al ambiente.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Cuaderno de trabajo de los Tajpianij, 2013.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Ordenamiento Territorial Indígena, 2014.</a:t>
            </a:r>
          </a:p>
        </p:txBody>
      </p:sp>
    </p:spTree>
    <p:extLst>
      <p:ext uri="{BB962C8B-B14F-4D97-AF65-F5344CB8AC3E}">
        <p14:creationId xmlns:p14="http://schemas.microsoft.com/office/powerpoint/2010/main" val="3956977192"/>
      </p:ext>
    </p:extLst>
  </p:cSld>
  <p:clrMapOvr>
    <a:masterClrMapping/>
  </p:clrMapOvr>
  <p:transition>
    <p:random/>
    <p:sndAc>
      <p:stSnd>
        <p:snd r:embed="rId3" name="camera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C9E7FA4-DC0E-4578-97CF-323C572A9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B803-7F27-4A02-B83D-7905B7108FEA}" type="slidenum">
              <a:rPr lang="es-ES" smtClean="0"/>
              <a:pPr/>
              <a:t>9</a:t>
            </a:fld>
            <a:endParaRPr lang="es-ES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9BE1AFFB-66A8-45AD-B3FD-62633518EE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884201"/>
              </p:ext>
            </p:extLst>
          </p:nvPr>
        </p:nvGraphicFramePr>
        <p:xfrm>
          <a:off x="5292080" y="2060848"/>
          <a:ext cx="31400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Acrobat Document" r:id="rId4" imgW="5828911" imgH="7543536" progId="AcroExch.Document.DC">
                  <p:embed/>
                </p:oleObj>
              </mc:Choice>
              <mc:Fallback>
                <p:oleObj name="Acrobat Document" r:id="rId4" imgW="5828911" imgH="7543536" progId="AcroExch.Document.DC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4784DAF5-15DC-4453-B2E3-60469310B8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92080" y="2060848"/>
                        <a:ext cx="314007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27205431-9139-4606-83D3-6D380F921D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719625"/>
              </p:ext>
            </p:extLst>
          </p:nvPr>
        </p:nvGraphicFramePr>
        <p:xfrm>
          <a:off x="1619672" y="2060848"/>
          <a:ext cx="31400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Acrobat Document" r:id="rId6" imgW="5828911" imgH="7543536" progId="AcroExch.Document.DC">
                  <p:embed/>
                </p:oleObj>
              </mc:Choice>
              <mc:Fallback>
                <p:oleObj name="Acrobat Document" r:id="rId6" imgW="5828911" imgH="7543536" progId="AcroExch.Document.DC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16D2FBC6-6AEB-4909-95B3-2A5E65A0C3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19672" y="2060848"/>
                        <a:ext cx="314007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46B63C6C-4D21-459E-A021-05987840B4AF}"/>
              </a:ext>
            </a:extLst>
          </p:cNvPr>
          <p:cNvSpPr/>
          <p:nvPr/>
        </p:nvSpPr>
        <p:spPr>
          <a:xfrm>
            <a:off x="1907704" y="476672"/>
            <a:ext cx="6120680" cy="98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Identidad, Milpa y Alimentación, 2016.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La Tierra No se Vende, 2016. </a:t>
            </a:r>
          </a:p>
        </p:txBody>
      </p:sp>
    </p:spTree>
    <p:extLst>
      <p:ext uri="{BB962C8B-B14F-4D97-AF65-F5344CB8AC3E}">
        <p14:creationId xmlns:p14="http://schemas.microsoft.com/office/powerpoint/2010/main" val="3074312126"/>
      </p:ext>
    </p:extLst>
  </p:cSld>
  <p:clrMapOvr>
    <a:masterClrMapping/>
  </p:clrMapOvr>
  <p:transition>
    <p:random/>
    <p:sndAc>
      <p:stSnd>
        <p:snd r:embed="rId3" name="camera.wav"/>
      </p:stSnd>
    </p:sndAc>
  </p:transition>
</p:sld>
</file>

<file path=ppt/theme/theme1.xml><?xml version="1.0" encoding="utf-8"?>
<a:theme xmlns:a="http://schemas.openxmlformats.org/drawingml/2006/main" name="Corbata">
  <a:themeElements>
    <a:clrScheme name="Corbata 6">
      <a:dk1>
        <a:srgbClr val="CC0066"/>
      </a:dk1>
      <a:lt1>
        <a:srgbClr val="FFFFFF"/>
      </a:lt1>
      <a:dk2>
        <a:srgbClr val="000000"/>
      </a:dk2>
      <a:lt2>
        <a:srgbClr val="CC0099"/>
      </a:lt2>
      <a:accent1>
        <a:srgbClr val="FF9900"/>
      </a:accent1>
      <a:accent2>
        <a:srgbClr val="CC6600"/>
      </a:accent2>
      <a:accent3>
        <a:srgbClr val="AAAAAA"/>
      </a:accent3>
      <a:accent4>
        <a:srgbClr val="DADADA"/>
      </a:accent4>
      <a:accent5>
        <a:srgbClr val="FFCAAA"/>
      </a:accent5>
      <a:accent6>
        <a:srgbClr val="B95C00"/>
      </a:accent6>
      <a:hlink>
        <a:srgbClr val="009900"/>
      </a:hlink>
      <a:folHlink>
        <a:srgbClr val="A50021"/>
      </a:folHlink>
    </a:clrScheme>
    <a:fontScheme name="Corbat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bata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bata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1891</TotalTime>
  <Words>563</Words>
  <Application>Microsoft Office PowerPoint</Application>
  <PresentationFormat>Presentación en pantalla (4:3)</PresentationFormat>
  <Paragraphs>75</Paragraphs>
  <Slides>20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Arial</vt:lpstr>
      <vt:lpstr>Calibri</vt:lpstr>
      <vt:lpstr>Tahoma</vt:lpstr>
      <vt:lpstr>Times New Roman</vt:lpstr>
      <vt:lpstr>Wingdings</vt:lpstr>
      <vt:lpstr>Corbata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Coral Morales Espinosa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Ignacio Rivadeneyra Pasquel</dc:creator>
  <cp:lastModifiedBy>NACHO RIVADENEYRA</cp:lastModifiedBy>
  <cp:revision>100</cp:revision>
  <dcterms:created xsi:type="dcterms:W3CDTF">2003-10-06T16:50:19Z</dcterms:created>
  <dcterms:modified xsi:type="dcterms:W3CDTF">2018-03-09T05:25:51Z</dcterms:modified>
</cp:coreProperties>
</file>